
<file path=[Content_Types].xml><?xml version="1.0" encoding="utf-8"?>
<Types xmlns="http://schemas.openxmlformats.org/package/2006/content-types">
  <Default Extension="png" ContentType="image/png"/>
  <Default Extension="m4a" ContentType="audio/mp4"/>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56" r:id="rId2"/>
    <p:sldId id="257" r:id="rId3"/>
    <p:sldId id="259" r:id="rId4"/>
    <p:sldId id="260" r:id="rId5"/>
    <p:sldId id="261" r:id="rId6"/>
    <p:sldId id="258"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moran" initials="jm" lastIdx="1" clrIdx="0">
    <p:extLst>
      <p:ext uri="{19B8F6BF-5375-455C-9EA6-DF929625EA0E}">
        <p15:presenceInfo xmlns:p15="http://schemas.microsoft.com/office/powerpoint/2012/main" userId="9e04013268ef5d4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p:scale>
          <a:sx n="125" d="100"/>
          <a:sy n="125" d="100"/>
        </p:scale>
        <p:origin x="-492" y="-6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56139C-AEBC-44A9-926C-43966503E9B1}" type="datetimeFigureOut">
              <a:rPr lang="en-US" smtClean="0"/>
              <a:t>3/26/2018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84FF48-E28D-479A-B7F4-15F5FF5D00ED}" type="slidenum">
              <a:rPr lang="en-US" smtClean="0"/>
              <a:t>‹#›</a:t>
            </a:fld>
            <a:endParaRPr lang="en-US"/>
          </a:p>
        </p:txBody>
      </p:sp>
    </p:spTree>
    <p:extLst>
      <p:ext uri="{BB962C8B-B14F-4D97-AF65-F5344CB8AC3E}">
        <p14:creationId xmlns:p14="http://schemas.microsoft.com/office/powerpoint/2010/main" val="2759813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Hello and welcome to this presentation on Use Cases. I, James Moran, will be giving this presentation, let’s begin.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E84FF48-E28D-479A-B7F4-15F5FF5D00ED}" type="slidenum">
              <a:rPr lang="en-US" smtClean="0"/>
              <a:t>1</a:t>
            </a:fld>
            <a:endParaRPr lang="en-US"/>
          </a:p>
        </p:txBody>
      </p:sp>
    </p:spTree>
    <p:extLst>
      <p:ext uri="{BB962C8B-B14F-4D97-AF65-F5344CB8AC3E}">
        <p14:creationId xmlns:p14="http://schemas.microsoft.com/office/powerpoint/2010/main" val="1705422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What are Use-Cases? Use cases are, according to Darren Levy (2014a), a particular scenario-set, for certain activities (e.g. a customer purchasing a product and a customer searching for a product to purchase). The base-components of them, are Actors (entities in the system with a specific role) and activities (either Primary or Edge-Cases).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2</a:t>
            </a:fld>
            <a:endParaRPr lang="en-US"/>
          </a:p>
        </p:txBody>
      </p:sp>
    </p:spTree>
    <p:extLst>
      <p:ext uri="{BB962C8B-B14F-4D97-AF65-F5344CB8AC3E}">
        <p14:creationId xmlns:p14="http://schemas.microsoft.com/office/powerpoint/2010/main" val="2095049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This is how Use-Cases are utilised in the Game Café, as shown in this Use-Case Index-Grid (for that of a text-overview of each Use-Case). For a Game Café Member, they can make a Booking for themselves, make a Booking for a Non-Member and get a ticket for an eSports Event. For a Game Café Staff Member, they can manage Membership Information, manage eSports Event Information, manage Hardware and Software information, associate Bookings with Members and associate eSports Event Tickets with Members. The Complexity relates to how difficult it is to implement that Use-Case in the system and the Priority is for identifying which Use-Cases should be implemented first (for a certain Primary Actor).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3</a:t>
            </a:fld>
            <a:endParaRPr lang="en-US"/>
          </a:p>
        </p:txBody>
      </p:sp>
    </p:spTree>
    <p:extLst>
      <p:ext uri="{BB962C8B-B14F-4D97-AF65-F5344CB8AC3E}">
        <p14:creationId xmlns:p14="http://schemas.microsoft.com/office/powerpoint/2010/main" val="3590409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Moving on from the Index-Grid in the previous slide comes a UML representation of these Use-Cases, as a Use-Case-Diagram. This breaks down the components for some of the Use-Cases (e.g. Adding/Updating/Maintaining/Viewing Current Membership Information), as well as the use of &lt;&lt;include&gt;&gt; connections between Activities, indicating a link between one Actor’s Use-Case and another Actor’s Use-Case (e.g. a Game Café Member can purchase an eSports Event Ticket, that a Game Café Staff Member would want to associate with the respective Game Café Member).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4</a:t>
            </a:fld>
            <a:endParaRPr lang="en-US"/>
          </a:p>
        </p:txBody>
      </p:sp>
    </p:spTree>
    <p:extLst>
      <p:ext uri="{BB962C8B-B14F-4D97-AF65-F5344CB8AC3E}">
        <p14:creationId xmlns:p14="http://schemas.microsoft.com/office/powerpoint/2010/main" val="2645543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advantages of Use-Case Modelling, are detailed here, with the Advantages being that of a User-Centred Technique (ensuring that the correct system is developed for the User), easy for the Customer/User to understand (as they are composed in a natural-language form, providing an excellent way to communicate with them). As well as providing an Objective Means to track the project (by deriving earned value from the implementation and delivery of them). The potential disadvantages of their use though, are that of Potential Redundant Classes (as a Use-Case can span across the use of multiple classes, given Object-Orientated-Design), the use of a different paradigm to the Object-Model (with unclear mapping between the Use-Case Model’s structure and the Object-Model’s network structure) and Poor Scalability (not providing enough Use-Cases for an adequate specification or using too many, leading to the functional decomposition of objects and classes).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5</a:t>
            </a:fld>
            <a:endParaRPr lang="en-US"/>
          </a:p>
        </p:txBody>
      </p:sp>
    </p:spTree>
    <p:extLst>
      <p:ext uri="{BB962C8B-B14F-4D97-AF65-F5344CB8AC3E}">
        <p14:creationId xmlns:p14="http://schemas.microsoft.com/office/powerpoint/2010/main" val="446284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This slide details the references used in this presentation, thank-you for watching and goodbye for now.</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EFDA2A1-2BCF-4A5E-8B0A-ADB10B89E973}" type="slidenum">
              <a:rPr lang="en-US" smtClean="0"/>
              <a:t>6</a:t>
            </a:fld>
            <a:endParaRPr lang="en-US"/>
          </a:p>
        </p:txBody>
      </p:sp>
    </p:spTree>
    <p:extLst>
      <p:ext uri="{BB962C8B-B14F-4D97-AF65-F5344CB8AC3E}">
        <p14:creationId xmlns:p14="http://schemas.microsoft.com/office/powerpoint/2010/main" val="214566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3/26/2018</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3856178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669E40-0DCE-4227-8722-F8B472ECA163}" type="datetimeFigureOut">
              <a:rPr lang="en-US" smtClean="0"/>
              <a:t>3/26/2018</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4105848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669E40-0DCE-4227-8722-F8B472ECA163}" type="datetimeFigureOut">
              <a:rPr lang="en-US" smtClean="0"/>
              <a:t>3/26/2018</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997EB76-3DA4-462C-A2B2-A4EA132679F7}"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053796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3/26/2018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22509521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3/26/2018</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271633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3/26/2018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2646542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3/26/2018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912693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3/26/2018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1338536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3/26/2018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1502386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669E40-0DCE-4227-8722-F8B472ECA163}" type="datetimeFigureOut">
              <a:rPr lang="en-US" smtClean="0"/>
              <a:t>3/26/2018</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3750348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669E40-0DCE-4227-8722-F8B472ECA163}" type="datetimeFigureOut">
              <a:rPr lang="en-US" smtClean="0"/>
              <a:t>3/26/2018</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4045411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9669E40-0DCE-4227-8722-F8B472ECA163}" type="datetimeFigureOut">
              <a:rPr lang="en-US" smtClean="0"/>
              <a:t>3/26/2018</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3430208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9669E40-0DCE-4227-8722-F8B472ECA163}" type="datetimeFigureOut">
              <a:rPr lang="en-US" smtClean="0"/>
              <a:t>3/26/2018</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1486813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669E40-0DCE-4227-8722-F8B472ECA163}" type="datetimeFigureOut">
              <a:rPr lang="en-US" smtClean="0"/>
              <a:t>3/26/2018</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4218260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3/26/2018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3196651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3/26/2018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1907447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99669E40-0DCE-4227-8722-F8B472ECA163}" type="datetimeFigureOut">
              <a:rPr lang="en-US" smtClean="0"/>
              <a:t>3/26/2018</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C997EB76-3DA4-462C-A2B2-A4EA132679F7}" type="slidenum">
              <a:rPr lang="en-US" smtClean="0"/>
              <a:t>‹#›</a:t>
            </a:fld>
            <a:endParaRPr lang="en-US"/>
          </a:p>
        </p:txBody>
      </p:sp>
    </p:spTree>
    <p:extLst>
      <p:ext uri="{BB962C8B-B14F-4D97-AF65-F5344CB8AC3E}">
        <p14:creationId xmlns:p14="http://schemas.microsoft.com/office/powerpoint/2010/main" val="13899345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2.gif"/><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4.emf"/><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hyperlink" Target="https://www.cs.hmc.edu/~mike/courses/mike121/readings/reqsModeling/firesmith.htm" TargetMode="External"/><Relationship Id="rId5" Type="http://schemas.openxmlformats.org/officeDocument/2006/relationships/hyperlink" Target="http://www.gatherspace.com/static/use_case_example.html" TargetMode="External"/><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ctrTitle"/>
          </p:nvPr>
        </p:nvSpPr>
        <p:spPr>
          <a:xfrm>
            <a:off x="2300456" y="509336"/>
            <a:ext cx="7950450" cy="2262781"/>
          </a:xfrm>
        </p:spPr>
        <p:txBody>
          <a:bodyPr>
            <a:normAutofit/>
          </a:bodyPr>
          <a:lstStyle/>
          <a:p>
            <a:r>
              <a:rPr lang="en-GB" sz="12400" dirty="0"/>
              <a:t>Use Cases</a:t>
            </a:r>
            <a:endParaRPr lang="en-US" sz="12400" dirty="0"/>
          </a:p>
        </p:txBody>
      </p:sp>
      <p:sp>
        <p:nvSpPr>
          <p:cNvPr id="3" name="Subtitle 2">
            <a:extLst>
              <a:ext uri="{FF2B5EF4-FFF2-40B4-BE49-F238E27FC236}">
                <a16:creationId xmlns:a16="http://schemas.microsoft.com/office/drawing/2014/main" id="{5F0A7687-75C9-4772-8BC3-52D82B1D468D}"/>
              </a:ext>
            </a:extLst>
          </p:cNvPr>
          <p:cNvSpPr>
            <a:spLocks noGrp="1"/>
          </p:cNvSpPr>
          <p:nvPr>
            <p:ph type="subTitle" idx="1"/>
          </p:nvPr>
        </p:nvSpPr>
        <p:spPr>
          <a:xfrm>
            <a:off x="3564565" y="4312158"/>
            <a:ext cx="5062870" cy="757147"/>
          </a:xfrm>
        </p:spPr>
        <p:txBody>
          <a:bodyPr>
            <a:normAutofit lnSpcReduction="10000"/>
          </a:bodyPr>
          <a:lstStyle/>
          <a:p>
            <a:r>
              <a:rPr lang="en-GB" sz="4800" dirty="0"/>
              <a:t>By James Moran</a:t>
            </a:r>
            <a:endParaRPr lang="en-US" sz="4800" dirty="0"/>
          </a:p>
        </p:txBody>
      </p:sp>
      <p:pic>
        <p:nvPicPr>
          <p:cNvPr id="6" name="Audio 5">
            <a:hlinkClick r:id="" action="ppaction://media"/>
            <a:extLst>
              <a:ext uri="{FF2B5EF4-FFF2-40B4-BE49-F238E27FC236}">
                <a16:creationId xmlns:a16="http://schemas.microsoft.com/office/drawing/2014/main" id="{C93031D3-F1E2-4242-BB9D-0CACB98BFA2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401353986"/>
      </p:ext>
    </p:extLst>
  </p:cSld>
  <p:clrMapOvr>
    <a:masterClrMapping/>
  </p:clrMapOvr>
  <mc:AlternateContent xmlns:mc="http://schemas.openxmlformats.org/markup-compatibility/2006">
    <mc:Choice xmlns:p14="http://schemas.microsoft.com/office/powerpoint/2010/main" Requires="p14">
      <p:transition spd="slow" p14:dur="2000" advTm="10994"/>
    </mc:Choice>
    <mc:Fallback>
      <p:transition spd="slow" advTm="109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2460989" y="493352"/>
            <a:ext cx="7270021" cy="906852"/>
          </a:xfrm>
        </p:spPr>
        <p:txBody>
          <a:bodyPr>
            <a:noAutofit/>
          </a:bodyPr>
          <a:lstStyle/>
          <a:p>
            <a:r>
              <a:rPr lang="en-GB" sz="5400" dirty="0"/>
              <a:t>What are Use Cases?</a:t>
            </a:r>
            <a:endParaRPr lang="en-US" sz="5400" dirty="0"/>
          </a:p>
        </p:txBody>
      </p:sp>
      <p:sp>
        <p:nvSpPr>
          <p:cNvPr id="3" name="Subtitle 2">
            <a:extLst>
              <a:ext uri="{FF2B5EF4-FFF2-40B4-BE49-F238E27FC236}">
                <a16:creationId xmlns:a16="http://schemas.microsoft.com/office/drawing/2014/main" id="{5F0A7687-75C9-4772-8BC3-52D82B1D468D}"/>
              </a:ext>
            </a:extLst>
          </p:cNvPr>
          <p:cNvSpPr>
            <a:spLocks noGrp="1"/>
          </p:cNvSpPr>
          <p:nvPr>
            <p:ph idx="1"/>
          </p:nvPr>
        </p:nvSpPr>
        <p:spPr>
          <a:xfrm>
            <a:off x="2460989" y="1400204"/>
            <a:ext cx="8915400" cy="3777622"/>
          </a:xfrm>
        </p:spPr>
        <p:txBody>
          <a:bodyPr>
            <a:normAutofit/>
          </a:bodyPr>
          <a:lstStyle/>
          <a:p>
            <a:pPr>
              <a:buClrTx/>
              <a:buFont typeface="Wingdings" panose="05000000000000000000" pitchFamily="2" charset="2"/>
              <a:buChar char="§"/>
            </a:pPr>
            <a:r>
              <a:rPr lang="en-GB" sz="2800" dirty="0"/>
              <a:t>Scenarios </a:t>
            </a:r>
          </a:p>
          <a:p>
            <a:pPr>
              <a:buClrTx/>
              <a:buFont typeface="Wingdings" panose="05000000000000000000" pitchFamily="2" charset="2"/>
              <a:buChar char="§"/>
            </a:pPr>
            <a:r>
              <a:rPr lang="en-GB" sz="2800" dirty="0"/>
              <a:t>Actors</a:t>
            </a:r>
          </a:p>
          <a:p>
            <a:pPr>
              <a:buClrTx/>
              <a:buFont typeface="Wingdings" panose="05000000000000000000" pitchFamily="2" charset="2"/>
              <a:buChar char="§"/>
            </a:pPr>
            <a:r>
              <a:rPr lang="en-GB" sz="2800" dirty="0"/>
              <a:t>Primary: Encountered most often </a:t>
            </a:r>
          </a:p>
          <a:p>
            <a:pPr>
              <a:buClrTx/>
              <a:buFont typeface="Wingdings" panose="05000000000000000000" pitchFamily="2" charset="2"/>
              <a:buChar char="§"/>
            </a:pPr>
            <a:r>
              <a:rPr lang="en-GB" sz="2800" dirty="0"/>
              <a:t>Edge-Cases: Encountered least often</a:t>
            </a:r>
          </a:p>
          <a:p>
            <a:pPr marL="0" indent="0">
              <a:buClrTx/>
              <a:buNone/>
            </a:pPr>
            <a:r>
              <a:rPr lang="en-GB" sz="2800" dirty="0"/>
              <a:t>(Darren Levy, 2014a)</a:t>
            </a:r>
          </a:p>
        </p:txBody>
      </p:sp>
      <p:pic>
        <p:nvPicPr>
          <p:cNvPr id="5" name="Picture 4">
            <a:extLst>
              <a:ext uri="{FF2B5EF4-FFF2-40B4-BE49-F238E27FC236}">
                <a16:creationId xmlns:a16="http://schemas.microsoft.com/office/drawing/2014/main" id="{AB3F75BA-B292-473A-923C-6DDF5A8394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3332" y="4641018"/>
            <a:ext cx="2048347" cy="1073617"/>
          </a:xfrm>
          <a:prstGeom prst="rect">
            <a:avLst/>
          </a:prstGeom>
        </p:spPr>
      </p:pic>
      <p:sp>
        <p:nvSpPr>
          <p:cNvPr id="6" name="Subtitle 2">
            <a:extLst>
              <a:ext uri="{FF2B5EF4-FFF2-40B4-BE49-F238E27FC236}">
                <a16:creationId xmlns:a16="http://schemas.microsoft.com/office/drawing/2014/main" id="{BAF1F16E-EDAD-4CC2-9B12-CF345FF41CA9}"/>
              </a:ext>
            </a:extLst>
          </p:cNvPr>
          <p:cNvSpPr txBox="1">
            <a:spLocks/>
          </p:cNvSpPr>
          <p:nvPr/>
        </p:nvSpPr>
        <p:spPr>
          <a:xfrm>
            <a:off x="4023735" y="4612423"/>
            <a:ext cx="2561125" cy="157736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ClrTx/>
              <a:buNone/>
            </a:pPr>
            <a:r>
              <a:rPr lang="en-GB" dirty="0"/>
              <a:t>Use-Case </a:t>
            </a:r>
          </a:p>
          <a:p>
            <a:pPr marL="0" indent="0">
              <a:buClrTx/>
              <a:buNone/>
            </a:pPr>
            <a:r>
              <a:rPr lang="en-GB" dirty="0"/>
              <a:t>Actors UML</a:t>
            </a:r>
          </a:p>
          <a:p>
            <a:pPr marL="0" indent="0">
              <a:buClrTx/>
              <a:buNone/>
            </a:pPr>
            <a:r>
              <a:rPr lang="en-GB" dirty="0"/>
              <a:t>Representation</a:t>
            </a:r>
          </a:p>
          <a:p>
            <a:pPr marL="0" indent="0">
              <a:buClrTx/>
              <a:buNone/>
            </a:pPr>
            <a:r>
              <a:rPr lang="en-GB" dirty="0"/>
              <a:t>(Darren Levy, 2014b)</a:t>
            </a:r>
            <a:endParaRPr lang="en-US" dirty="0"/>
          </a:p>
        </p:txBody>
      </p:sp>
      <p:pic>
        <p:nvPicPr>
          <p:cNvPr id="7" name="Picture 6">
            <a:extLst>
              <a:ext uri="{FF2B5EF4-FFF2-40B4-BE49-F238E27FC236}">
                <a16:creationId xmlns:a16="http://schemas.microsoft.com/office/drawing/2014/main" id="{B184F03F-47A6-4FD7-9C97-615E33754881}"/>
              </a:ext>
            </a:extLst>
          </p:cNvPr>
          <p:cNvPicPr>
            <a:picLocks noChangeAspect="1"/>
          </p:cNvPicPr>
          <p:nvPr/>
        </p:nvPicPr>
        <p:blipFill>
          <a:blip r:embed="rId6"/>
          <a:stretch>
            <a:fillRect/>
          </a:stretch>
        </p:blipFill>
        <p:spPr>
          <a:xfrm>
            <a:off x="6531895" y="4520546"/>
            <a:ext cx="2561124" cy="1314560"/>
          </a:xfrm>
          <a:prstGeom prst="rect">
            <a:avLst/>
          </a:prstGeom>
        </p:spPr>
      </p:pic>
      <p:sp>
        <p:nvSpPr>
          <p:cNvPr id="9" name="Subtitle 2">
            <a:extLst>
              <a:ext uri="{FF2B5EF4-FFF2-40B4-BE49-F238E27FC236}">
                <a16:creationId xmlns:a16="http://schemas.microsoft.com/office/drawing/2014/main" id="{4EDF8C8C-0449-4C84-8EE7-38759BE6D504}"/>
              </a:ext>
            </a:extLst>
          </p:cNvPr>
          <p:cNvSpPr txBox="1">
            <a:spLocks/>
          </p:cNvSpPr>
          <p:nvPr/>
        </p:nvSpPr>
        <p:spPr>
          <a:xfrm>
            <a:off x="9211726" y="4520546"/>
            <a:ext cx="2204232" cy="1784824"/>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ClrTx/>
              <a:buNone/>
            </a:pPr>
            <a:r>
              <a:rPr lang="en-GB" dirty="0"/>
              <a:t>Use-Case </a:t>
            </a:r>
          </a:p>
          <a:p>
            <a:pPr marL="0" indent="0">
              <a:buClrTx/>
              <a:buNone/>
            </a:pPr>
            <a:r>
              <a:rPr lang="en-GB" dirty="0"/>
              <a:t>Activity UML</a:t>
            </a:r>
          </a:p>
          <a:p>
            <a:pPr marL="0" indent="0">
              <a:buClrTx/>
              <a:buNone/>
            </a:pPr>
            <a:r>
              <a:rPr lang="en-GB" dirty="0"/>
              <a:t>Representation</a:t>
            </a:r>
          </a:p>
          <a:p>
            <a:pPr marL="0" indent="0">
              <a:buClrTx/>
              <a:buNone/>
            </a:pPr>
            <a:r>
              <a:rPr lang="en-GB" dirty="0"/>
              <a:t>(Darren Levy, 2014c)</a:t>
            </a:r>
            <a:endParaRPr lang="en-US" dirty="0"/>
          </a:p>
        </p:txBody>
      </p:sp>
      <p:pic>
        <p:nvPicPr>
          <p:cNvPr id="8" name="Audio 7">
            <a:hlinkClick r:id="" action="ppaction://media"/>
            <a:extLst>
              <a:ext uri="{FF2B5EF4-FFF2-40B4-BE49-F238E27FC236}">
                <a16:creationId xmlns:a16="http://schemas.microsoft.com/office/drawing/2014/main" id="{5500DD0B-49C7-4D66-906F-BF31E379370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242529470"/>
      </p:ext>
    </p:extLst>
  </p:cSld>
  <p:clrMapOvr>
    <a:masterClrMapping/>
  </p:clrMapOvr>
  <mc:AlternateContent xmlns:mc="http://schemas.openxmlformats.org/markup-compatibility/2006">
    <mc:Choice xmlns:p14="http://schemas.microsoft.com/office/powerpoint/2010/main" Requires="p14">
      <p:transition spd="slow" p14:dur="2000" advTm="32257"/>
    </mc:Choice>
    <mc:Fallback>
      <p:transition spd="slow" advTm="322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2460989" y="493352"/>
            <a:ext cx="9201622" cy="906852"/>
          </a:xfrm>
        </p:spPr>
        <p:txBody>
          <a:bodyPr>
            <a:noAutofit/>
          </a:bodyPr>
          <a:lstStyle/>
          <a:p>
            <a:r>
              <a:rPr lang="en-GB" sz="5400" dirty="0"/>
              <a:t>Example Usage (Text Form)</a:t>
            </a:r>
            <a:endParaRPr lang="en-US" sz="5400" dirty="0"/>
          </a:p>
        </p:txBody>
      </p:sp>
      <p:sp>
        <p:nvSpPr>
          <p:cNvPr id="3" name="Subtitle 2">
            <a:extLst>
              <a:ext uri="{FF2B5EF4-FFF2-40B4-BE49-F238E27FC236}">
                <a16:creationId xmlns:a16="http://schemas.microsoft.com/office/drawing/2014/main" id="{5F0A7687-75C9-4772-8BC3-52D82B1D468D}"/>
              </a:ext>
            </a:extLst>
          </p:cNvPr>
          <p:cNvSpPr>
            <a:spLocks noGrp="1"/>
          </p:cNvSpPr>
          <p:nvPr>
            <p:ph idx="1"/>
          </p:nvPr>
        </p:nvSpPr>
        <p:spPr>
          <a:xfrm>
            <a:off x="2460989" y="1400204"/>
            <a:ext cx="8915400" cy="573739"/>
          </a:xfrm>
        </p:spPr>
        <p:txBody>
          <a:bodyPr>
            <a:normAutofit/>
          </a:bodyPr>
          <a:lstStyle/>
          <a:p>
            <a:pPr marL="0" indent="0">
              <a:buClrTx/>
              <a:buNone/>
            </a:pPr>
            <a:r>
              <a:rPr lang="en-GB" sz="2800" dirty="0"/>
              <a:t>Game Café Index Grid: (Darren Levy, 2014d)</a:t>
            </a:r>
          </a:p>
          <a:p>
            <a:pPr marL="0" indent="0">
              <a:buClrTx/>
              <a:buNone/>
            </a:pPr>
            <a:endParaRPr lang="en-US" sz="2800" dirty="0"/>
          </a:p>
        </p:txBody>
      </p:sp>
      <p:graphicFrame>
        <p:nvGraphicFramePr>
          <p:cNvPr id="4" name="Table 3">
            <a:extLst>
              <a:ext uri="{FF2B5EF4-FFF2-40B4-BE49-F238E27FC236}">
                <a16:creationId xmlns:a16="http://schemas.microsoft.com/office/drawing/2014/main" id="{C288F765-0A16-40B9-ABD5-3EEF12E3D77E}"/>
              </a:ext>
            </a:extLst>
          </p:cNvPr>
          <p:cNvGraphicFramePr>
            <a:graphicFrameLocks noGrp="1"/>
          </p:cNvGraphicFramePr>
          <p:nvPr>
            <p:extLst>
              <p:ext uri="{D42A27DB-BD31-4B8C-83A1-F6EECF244321}">
                <p14:modId xmlns:p14="http://schemas.microsoft.com/office/powerpoint/2010/main" val="2846530394"/>
              </p:ext>
            </p:extLst>
          </p:nvPr>
        </p:nvGraphicFramePr>
        <p:xfrm>
          <a:off x="1157568" y="1973942"/>
          <a:ext cx="10729632" cy="4601030"/>
        </p:xfrm>
        <a:graphic>
          <a:graphicData uri="http://schemas.openxmlformats.org/drawingml/2006/table">
            <a:tbl>
              <a:tblPr firstRow="1" firstCol="1" bandRow="1">
                <a:tableStyleId>{5C22544A-7EE6-4342-B048-85BDC9FD1C3A}</a:tableStyleId>
              </a:tblPr>
              <a:tblGrid>
                <a:gridCol w="1787889">
                  <a:extLst>
                    <a:ext uri="{9D8B030D-6E8A-4147-A177-3AD203B41FA5}">
                      <a16:colId xmlns:a16="http://schemas.microsoft.com/office/drawing/2014/main" val="1866786518"/>
                    </a:ext>
                  </a:extLst>
                </a:gridCol>
                <a:gridCol w="1787889">
                  <a:extLst>
                    <a:ext uri="{9D8B030D-6E8A-4147-A177-3AD203B41FA5}">
                      <a16:colId xmlns:a16="http://schemas.microsoft.com/office/drawing/2014/main" val="4140837633"/>
                    </a:ext>
                  </a:extLst>
                </a:gridCol>
                <a:gridCol w="1787889">
                  <a:extLst>
                    <a:ext uri="{9D8B030D-6E8A-4147-A177-3AD203B41FA5}">
                      <a16:colId xmlns:a16="http://schemas.microsoft.com/office/drawing/2014/main" val="759475018"/>
                    </a:ext>
                  </a:extLst>
                </a:gridCol>
                <a:gridCol w="1787889">
                  <a:extLst>
                    <a:ext uri="{9D8B030D-6E8A-4147-A177-3AD203B41FA5}">
                      <a16:colId xmlns:a16="http://schemas.microsoft.com/office/drawing/2014/main" val="3922114715"/>
                    </a:ext>
                  </a:extLst>
                </a:gridCol>
                <a:gridCol w="1789038">
                  <a:extLst>
                    <a:ext uri="{9D8B030D-6E8A-4147-A177-3AD203B41FA5}">
                      <a16:colId xmlns:a16="http://schemas.microsoft.com/office/drawing/2014/main" val="1971739551"/>
                    </a:ext>
                  </a:extLst>
                </a:gridCol>
                <a:gridCol w="1789038">
                  <a:extLst>
                    <a:ext uri="{9D8B030D-6E8A-4147-A177-3AD203B41FA5}">
                      <a16:colId xmlns:a16="http://schemas.microsoft.com/office/drawing/2014/main" val="45839139"/>
                    </a:ext>
                  </a:extLst>
                </a:gridCol>
              </a:tblGrid>
              <a:tr h="287564">
                <a:tc>
                  <a:txBody>
                    <a:bodyPr/>
                    <a:lstStyle/>
                    <a:p>
                      <a:pPr algn="ctr">
                        <a:lnSpc>
                          <a:spcPct val="107000"/>
                        </a:lnSpc>
                        <a:spcAft>
                          <a:spcPts val="0"/>
                        </a:spcAft>
                      </a:pPr>
                      <a:r>
                        <a:rPr lang="en-US" sz="700">
                          <a:effectLst/>
                        </a:rPr>
                        <a:t>Use Case ID</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Use Case Name</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Primary Actor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Scope</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Complexity</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Priority</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extLst>
                  <a:ext uri="{0D108BD9-81ED-4DB2-BD59-A6C34878D82A}">
                    <a16:rowId xmlns:a16="http://schemas.microsoft.com/office/drawing/2014/main" val="34216676"/>
                  </a:ext>
                </a:extLst>
              </a:tr>
              <a:tr h="431347">
                <a:tc>
                  <a:txBody>
                    <a:bodyPr/>
                    <a:lstStyle/>
                    <a:p>
                      <a:pPr algn="ctr">
                        <a:lnSpc>
                          <a:spcPct val="107000"/>
                        </a:lnSpc>
                        <a:spcAft>
                          <a:spcPts val="0"/>
                        </a:spcAft>
                      </a:pPr>
                      <a:r>
                        <a:rPr lang="en-US" sz="700">
                          <a:effectLst/>
                        </a:rPr>
                        <a:t>1</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Make a Booking for Myself</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Game Café Member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In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Medium</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1</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extLst>
                  <a:ext uri="{0D108BD9-81ED-4DB2-BD59-A6C34878D82A}">
                    <a16:rowId xmlns:a16="http://schemas.microsoft.com/office/drawing/2014/main" val="1153377183"/>
                  </a:ext>
                </a:extLst>
              </a:tr>
              <a:tr h="431347">
                <a:tc>
                  <a:txBody>
                    <a:bodyPr/>
                    <a:lstStyle/>
                    <a:p>
                      <a:pPr algn="ctr">
                        <a:lnSpc>
                          <a:spcPct val="107000"/>
                        </a:lnSpc>
                        <a:spcAft>
                          <a:spcPts val="0"/>
                        </a:spcAft>
                      </a:pPr>
                      <a:r>
                        <a:rPr lang="en-US" sz="700">
                          <a:effectLst/>
                        </a:rPr>
                        <a:t>2</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Make a Booking for a Non-Member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Game Café Member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In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Medium</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2</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extLst>
                  <a:ext uri="{0D108BD9-81ED-4DB2-BD59-A6C34878D82A}">
                    <a16:rowId xmlns:a16="http://schemas.microsoft.com/office/drawing/2014/main" val="1418513117"/>
                  </a:ext>
                </a:extLst>
              </a:tr>
              <a:tr h="431347">
                <a:tc>
                  <a:txBody>
                    <a:bodyPr/>
                    <a:lstStyle/>
                    <a:p>
                      <a:pPr algn="ctr">
                        <a:lnSpc>
                          <a:spcPct val="107000"/>
                        </a:lnSpc>
                        <a:spcAft>
                          <a:spcPts val="0"/>
                        </a:spcAft>
                      </a:pPr>
                      <a:r>
                        <a:rPr lang="en-US" sz="700">
                          <a:effectLst/>
                        </a:rPr>
                        <a:t>3</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Get Ticket for an eSports Event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Game Café Member</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In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Medium</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1</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extLst>
                  <a:ext uri="{0D108BD9-81ED-4DB2-BD59-A6C34878D82A}">
                    <a16:rowId xmlns:a16="http://schemas.microsoft.com/office/drawing/2014/main" val="1836965834"/>
                  </a:ext>
                </a:extLst>
              </a:tr>
              <a:tr h="575128">
                <a:tc>
                  <a:txBody>
                    <a:bodyPr/>
                    <a:lstStyle/>
                    <a:p>
                      <a:pPr algn="ctr">
                        <a:lnSpc>
                          <a:spcPct val="107000"/>
                        </a:lnSpc>
                        <a:spcAft>
                          <a:spcPts val="0"/>
                        </a:spcAft>
                      </a:pPr>
                      <a:r>
                        <a:rPr lang="en-US" sz="700">
                          <a:effectLst/>
                        </a:rPr>
                        <a:t>4</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Manage Current Booking Information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Game Café Staff Member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In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High</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1</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extLst>
                  <a:ext uri="{0D108BD9-81ED-4DB2-BD59-A6C34878D82A}">
                    <a16:rowId xmlns:a16="http://schemas.microsoft.com/office/drawing/2014/main" val="2409547349"/>
                  </a:ext>
                </a:extLst>
              </a:tr>
              <a:tr h="431347">
                <a:tc>
                  <a:txBody>
                    <a:bodyPr/>
                    <a:lstStyle/>
                    <a:p>
                      <a:pPr algn="ctr">
                        <a:lnSpc>
                          <a:spcPct val="107000"/>
                        </a:lnSpc>
                        <a:spcAft>
                          <a:spcPts val="0"/>
                        </a:spcAft>
                      </a:pPr>
                      <a:r>
                        <a:rPr lang="en-US" sz="700">
                          <a:effectLst/>
                        </a:rPr>
                        <a:t>5</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Manage Membership Information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Game Café Staff Member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In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High</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1</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extLst>
                  <a:ext uri="{0D108BD9-81ED-4DB2-BD59-A6C34878D82A}">
                    <a16:rowId xmlns:a16="http://schemas.microsoft.com/office/drawing/2014/main" val="3353161836"/>
                  </a:ext>
                </a:extLst>
              </a:tr>
              <a:tr h="431347">
                <a:tc>
                  <a:txBody>
                    <a:bodyPr/>
                    <a:lstStyle/>
                    <a:p>
                      <a:pPr algn="ctr">
                        <a:lnSpc>
                          <a:spcPct val="107000"/>
                        </a:lnSpc>
                        <a:spcAft>
                          <a:spcPts val="0"/>
                        </a:spcAft>
                      </a:pPr>
                      <a:r>
                        <a:rPr lang="en-US" sz="700">
                          <a:effectLst/>
                        </a:rPr>
                        <a:t>6</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Manage eSports Events Information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Game Café Staff Member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In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High</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1</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extLst>
                  <a:ext uri="{0D108BD9-81ED-4DB2-BD59-A6C34878D82A}">
                    <a16:rowId xmlns:a16="http://schemas.microsoft.com/office/drawing/2014/main" val="3804550786"/>
                  </a:ext>
                </a:extLst>
              </a:tr>
              <a:tr h="575128">
                <a:tc>
                  <a:txBody>
                    <a:bodyPr/>
                    <a:lstStyle/>
                    <a:p>
                      <a:pPr algn="ctr">
                        <a:lnSpc>
                          <a:spcPct val="107000"/>
                        </a:lnSpc>
                        <a:spcAft>
                          <a:spcPts val="0"/>
                        </a:spcAft>
                      </a:pPr>
                      <a:r>
                        <a:rPr lang="en-US" sz="700">
                          <a:effectLst/>
                        </a:rPr>
                        <a:t>7</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Manage Hardware and Software information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Game Café Staff Member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In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High</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1</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extLst>
                  <a:ext uri="{0D108BD9-81ED-4DB2-BD59-A6C34878D82A}">
                    <a16:rowId xmlns:a16="http://schemas.microsoft.com/office/drawing/2014/main" val="2717625454"/>
                  </a:ext>
                </a:extLst>
              </a:tr>
              <a:tr h="431347">
                <a:tc>
                  <a:txBody>
                    <a:bodyPr/>
                    <a:lstStyle/>
                    <a:p>
                      <a:pPr algn="ctr">
                        <a:lnSpc>
                          <a:spcPct val="107000"/>
                        </a:lnSpc>
                        <a:spcAft>
                          <a:spcPts val="0"/>
                        </a:spcAft>
                      </a:pPr>
                      <a:r>
                        <a:rPr lang="en-US" sz="700">
                          <a:effectLst/>
                        </a:rPr>
                        <a:t>8</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Associate Bookings with Members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Game Café Staff Member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In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High</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2</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extLst>
                  <a:ext uri="{0D108BD9-81ED-4DB2-BD59-A6C34878D82A}">
                    <a16:rowId xmlns:a16="http://schemas.microsoft.com/office/drawing/2014/main" val="4273262685"/>
                  </a:ext>
                </a:extLst>
              </a:tr>
              <a:tr h="575128">
                <a:tc>
                  <a:txBody>
                    <a:bodyPr/>
                    <a:lstStyle/>
                    <a:p>
                      <a:pPr algn="ctr">
                        <a:lnSpc>
                          <a:spcPct val="107000"/>
                        </a:lnSpc>
                        <a:spcAft>
                          <a:spcPts val="0"/>
                        </a:spcAft>
                      </a:pPr>
                      <a:r>
                        <a:rPr lang="en-US" sz="700">
                          <a:effectLst/>
                        </a:rPr>
                        <a:t>9</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Associate eSports Event Tickets with Members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Game Café Staff Member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In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High</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2</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extLst>
                  <a:ext uri="{0D108BD9-81ED-4DB2-BD59-A6C34878D82A}">
                    <a16:rowId xmlns:a16="http://schemas.microsoft.com/office/drawing/2014/main" val="3141040533"/>
                  </a:ext>
                </a:extLst>
              </a:tr>
            </a:tbl>
          </a:graphicData>
        </a:graphic>
      </p:graphicFrame>
      <p:pic>
        <p:nvPicPr>
          <p:cNvPr id="7" name="Audio 6">
            <a:hlinkClick r:id="" action="ppaction://media"/>
            <a:extLst>
              <a:ext uri="{FF2B5EF4-FFF2-40B4-BE49-F238E27FC236}">
                <a16:creationId xmlns:a16="http://schemas.microsoft.com/office/drawing/2014/main" id="{EA709694-9894-4DA5-8936-976E7F92DA5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555372469"/>
      </p:ext>
    </p:extLst>
  </p:cSld>
  <p:clrMapOvr>
    <a:masterClrMapping/>
  </p:clrMapOvr>
  <mc:AlternateContent xmlns:mc="http://schemas.openxmlformats.org/markup-compatibility/2006">
    <mc:Choice xmlns:p14="http://schemas.microsoft.com/office/powerpoint/2010/main" Requires="p14">
      <p:transition spd="slow" p14:dur="2000" advTm="56526"/>
    </mc:Choice>
    <mc:Fallback>
      <p:transition spd="slow" advTm="565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2237831" y="493352"/>
            <a:ext cx="9361715" cy="906852"/>
          </a:xfrm>
        </p:spPr>
        <p:txBody>
          <a:bodyPr>
            <a:noAutofit/>
          </a:bodyPr>
          <a:lstStyle/>
          <a:p>
            <a:r>
              <a:rPr lang="en-GB" sz="4800" dirty="0"/>
              <a:t>Example Usage (UML Diagram)</a:t>
            </a:r>
            <a:endParaRPr lang="en-US" sz="4800" dirty="0"/>
          </a:p>
        </p:txBody>
      </p:sp>
      <p:sp>
        <p:nvSpPr>
          <p:cNvPr id="3" name="Subtitle 2">
            <a:extLst>
              <a:ext uri="{FF2B5EF4-FFF2-40B4-BE49-F238E27FC236}">
                <a16:creationId xmlns:a16="http://schemas.microsoft.com/office/drawing/2014/main" id="{5F0A7687-75C9-4772-8BC3-52D82B1D468D}"/>
              </a:ext>
            </a:extLst>
          </p:cNvPr>
          <p:cNvSpPr>
            <a:spLocks noGrp="1"/>
          </p:cNvSpPr>
          <p:nvPr>
            <p:ph idx="1"/>
          </p:nvPr>
        </p:nvSpPr>
        <p:spPr>
          <a:xfrm>
            <a:off x="2460989" y="1400204"/>
            <a:ext cx="8915400" cy="906852"/>
          </a:xfrm>
        </p:spPr>
        <p:txBody>
          <a:bodyPr>
            <a:normAutofit lnSpcReduction="10000"/>
          </a:bodyPr>
          <a:lstStyle/>
          <a:p>
            <a:pPr marL="0" indent="0">
              <a:buClrTx/>
              <a:buNone/>
            </a:pPr>
            <a:r>
              <a:rPr lang="en-GB" sz="2800" dirty="0"/>
              <a:t>Usage as a UML Use-Case Diagram for the Game Café, is shown below:</a:t>
            </a:r>
            <a:endParaRPr lang="en-US" sz="2800" dirty="0"/>
          </a:p>
        </p:txBody>
      </p:sp>
      <p:pic>
        <p:nvPicPr>
          <p:cNvPr id="4" name="Picture 3">
            <a:extLst>
              <a:ext uri="{FF2B5EF4-FFF2-40B4-BE49-F238E27FC236}">
                <a16:creationId xmlns:a16="http://schemas.microsoft.com/office/drawing/2014/main" id="{A71D553E-EABB-48E1-A2BF-89D1CBDECA18}"/>
              </a:ext>
            </a:extLst>
          </p:cNvPr>
          <p:cNvPicPr>
            <a:picLocks noChangeAspect="1"/>
          </p:cNvPicPr>
          <p:nvPr/>
        </p:nvPicPr>
        <p:blipFill>
          <a:blip r:embed="rId5"/>
          <a:stretch>
            <a:fillRect/>
          </a:stretch>
        </p:blipFill>
        <p:spPr>
          <a:xfrm>
            <a:off x="587556" y="2731747"/>
            <a:ext cx="11016887" cy="3638396"/>
          </a:xfrm>
          <a:prstGeom prst="rect">
            <a:avLst/>
          </a:prstGeom>
        </p:spPr>
      </p:pic>
      <p:pic>
        <p:nvPicPr>
          <p:cNvPr id="5" name="Audio 4">
            <a:hlinkClick r:id="" action="ppaction://media"/>
            <a:extLst>
              <a:ext uri="{FF2B5EF4-FFF2-40B4-BE49-F238E27FC236}">
                <a16:creationId xmlns:a16="http://schemas.microsoft.com/office/drawing/2014/main" id="{17C0E8E6-A4BB-4CAD-85CE-4A8A3CC6A4F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817013697"/>
      </p:ext>
    </p:extLst>
  </p:cSld>
  <p:clrMapOvr>
    <a:masterClrMapping/>
  </p:clrMapOvr>
  <mc:AlternateContent xmlns:mc="http://schemas.openxmlformats.org/markup-compatibility/2006">
    <mc:Choice xmlns:p14="http://schemas.microsoft.com/office/powerpoint/2010/main" Requires="p14">
      <p:transition spd="slow" p14:dur="2000" advTm="52091"/>
    </mc:Choice>
    <mc:Fallback>
      <p:transition spd="slow" advTm="520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1671774" y="281006"/>
            <a:ext cx="9932669" cy="2238395"/>
          </a:xfrm>
        </p:spPr>
        <p:txBody>
          <a:bodyPr>
            <a:noAutofit/>
          </a:bodyPr>
          <a:lstStyle/>
          <a:p>
            <a:r>
              <a:rPr lang="en-GB" sz="4800" dirty="0"/>
              <a:t>Advantages and Disadvantages of Use Case Modelling</a:t>
            </a:r>
            <a:endParaRPr lang="en-US" sz="4800" dirty="0"/>
          </a:p>
        </p:txBody>
      </p:sp>
      <p:sp>
        <p:nvSpPr>
          <p:cNvPr id="3" name="Subtitle 2">
            <a:extLst>
              <a:ext uri="{FF2B5EF4-FFF2-40B4-BE49-F238E27FC236}">
                <a16:creationId xmlns:a16="http://schemas.microsoft.com/office/drawing/2014/main" id="{5F0A7687-75C9-4772-8BC3-52D82B1D468D}"/>
              </a:ext>
            </a:extLst>
          </p:cNvPr>
          <p:cNvSpPr>
            <a:spLocks noGrp="1"/>
          </p:cNvSpPr>
          <p:nvPr>
            <p:ph idx="1"/>
          </p:nvPr>
        </p:nvSpPr>
        <p:spPr>
          <a:xfrm>
            <a:off x="1638300" y="1719517"/>
            <a:ext cx="8915400" cy="5015112"/>
          </a:xfrm>
        </p:spPr>
        <p:txBody>
          <a:bodyPr>
            <a:normAutofit/>
          </a:bodyPr>
          <a:lstStyle/>
          <a:p>
            <a:pPr marL="0" indent="0">
              <a:buClrTx/>
              <a:buNone/>
            </a:pPr>
            <a:r>
              <a:rPr lang="en-GB" sz="2800" b="1" dirty="0"/>
              <a:t>Advantages</a:t>
            </a:r>
          </a:p>
          <a:p>
            <a:pPr>
              <a:buClrTx/>
              <a:buFont typeface="Wingdings" panose="05000000000000000000" pitchFamily="2" charset="2"/>
              <a:buChar char="§"/>
            </a:pPr>
            <a:r>
              <a:rPr lang="en-GB" sz="2800" dirty="0"/>
              <a:t>User-Centred Technique</a:t>
            </a:r>
          </a:p>
          <a:p>
            <a:pPr>
              <a:buClrTx/>
              <a:buFont typeface="Wingdings" panose="05000000000000000000" pitchFamily="2" charset="2"/>
              <a:buChar char="§"/>
            </a:pPr>
            <a:r>
              <a:rPr lang="en-GB" sz="2800" dirty="0"/>
              <a:t>Easy to understand</a:t>
            </a:r>
          </a:p>
          <a:p>
            <a:pPr>
              <a:buClrTx/>
              <a:buFont typeface="Wingdings" panose="05000000000000000000" pitchFamily="2" charset="2"/>
              <a:buChar char="§"/>
            </a:pPr>
            <a:r>
              <a:rPr lang="en-GB" sz="2800" dirty="0"/>
              <a:t>Objective Method for Project Tracking</a:t>
            </a:r>
          </a:p>
          <a:p>
            <a:pPr marL="0" indent="0">
              <a:buClrTx/>
              <a:buNone/>
            </a:pPr>
            <a:r>
              <a:rPr lang="en-GB" sz="2800" b="1" dirty="0"/>
              <a:t>D</a:t>
            </a:r>
            <a:r>
              <a:rPr lang="en-US" sz="2800" b="1" dirty="0" err="1"/>
              <a:t>isadvantages</a:t>
            </a:r>
            <a:endParaRPr lang="en-US" sz="2800" b="1" dirty="0"/>
          </a:p>
          <a:p>
            <a:pPr>
              <a:buClrTx/>
              <a:buFont typeface="Wingdings" panose="05000000000000000000" pitchFamily="2" charset="2"/>
              <a:buChar char="§"/>
            </a:pPr>
            <a:r>
              <a:rPr lang="en-GB" sz="2800" dirty="0"/>
              <a:t>Potential Redundant Classes</a:t>
            </a:r>
          </a:p>
          <a:p>
            <a:pPr>
              <a:buClrTx/>
              <a:buFont typeface="Wingdings" panose="05000000000000000000" pitchFamily="2" charset="2"/>
              <a:buChar char="§"/>
            </a:pPr>
            <a:r>
              <a:rPr lang="en-GB" sz="2800" dirty="0"/>
              <a:t>Different Paradigm to Object-Model</a:t>
            </a:r>
          </a:p>
          <a:p>
            <a:pPr>
              <a:buClrTx/>
              <a:buFont typeface="Wingdings" panose="05000000000000000000" pitchFamily="2" charset="2"/>
              <a:buChar char="§"/>
            </a:pPr>
            <a:r>
              <a:rPr lang="en-GB" sz="2800" dirty="0"/>
              <a:t>Poor Scalability </a:t>
            </a:r>
          </a:p>
          <a:p>
            <a:pPr marL="0" indent="0">
              <a:buClrTx/>
              <a:buNone/>
            </a:pPr>
            <a:r>
              <a:rPr lang="en-GB" sz="2800" dirty="0"/>
              <a:t>(Donald G. </a:t>
            </a:r>
            <a:r>
              <a:rPr lang="en-GB" sz="2800" dirty="0" err="1"/>
              <a:t>Firesmith</a:t>
            </a:r>
            <a:r>
              <a:rPr lang="en-GB" sz="2800" dirty="0"/>
              <a:t>, 2004)</a:t>
            </a:r>
          </a:p>
        </p:txBody>
      </p:sp>
      <p:pic>
        <p:nvPicPr>
          <p:cNvPr id="7" name="Audio 6">
            <a:hlinkClick r:id="" action="ppaction://media"/>
            <a:extLst>
              <a:ext uri="{FF2B5EF4-FFF2-40B4-BE49-F238E27FC236}">
                <a16:creationId xmlns:a16="http://schemas.microsoft.com/office/drawing/2014/main" id="{95BC911D-C8DD-46DA-83BC-593AB412687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392745492"/>
      </p:ext>
    </p:extLst>
  </p:cSld>
  <p:clrMapOvr>
    <a:masterClrMapping/>
  </p:clrMapOvr>
  <mc:AlternateContent xmlns:mc="http://schemas.openxmlformats.org/markup-compatibility/2006">
    <mc:Choice xmlns:p14="http://schemas.microsoft.com/office/powerpoint/2010/main" Requires="p14">
      <p:transition spd="slow" p14:dur="2000" advTm="91386"/>
    </mc:Choice>
    <mc:Fallback>
      <p:transition spd="slow" advTm="913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7C952-E25A-4634-A82D-7FBFC475EE03}"/>
              </a:ext>
            </a:extLst>
          </p:cNvPr>
          <p:cNvSpPr>
            <a:spLocks noGrp="1"/>
          </p:cNvSpPr>
          <p:nvPr>
            <p:ph type="title"/>
          </p:nvPr>
        </p:nvSpPr>
        <p:spPr>
          <a:xfrm>
            <a:off x="4277291" y="108858"/>
            <a:ext cx="3637417" cy="863600"/>
          </a:xfrm>
        </p:spPr>
        <p:txBody>
          <a:bodyPr>
            <a:normAutofit fontScale="90000"/>
          </a:bodyPr>
          <a:lstStyle/>
          <a:p>
            <a:r>
              <a:rPr lang="en-US" sz="5400" dirty="0"/>
              <a:t>References</a:t>
            </a:r>
          </a:p>
        </p:txBody>
      </p:sp>
      <p:sp>
        <p:nvSpPr>
          <p:cNvPr id="3" name="Content Placeholder 2">
            <a:extLst>
              <a:ext uri="{FF2B5EF4-FFF2-40B4-BE49-F238E27FC236}">
                <a16:creationId xmlns:a16="http://schemas.microsoft.com/office/drawing/2014/main" id="{D01D5CBC-ECEF-4099-AD9B-DB877F05A8C5}"/>
              </a:ext>
            </a:extLst>
          </p:cNvPr>
          <p:cNvSpPr>
            <a:spLocks noGrp="1"/>
          </p:cNvSpPr>
          <p:nvPr>
            <p:ph idx="1"/>
          </p:nvPr>
        </p:nvSpPr>
        <p:spPr>
          <a:xfrm>
            <a:off x="2518313" y="1015255"/>
            <a:ext cx="8911687" cy="5690345"/>
          </a:xfrm>
        </p:spPr>
        <p:txBody>
          <a:bodyPr vert="horz" lIns="91440" tIns="45720" rIns="91440" bIns="45720" rtlCol="0" anchor="t">
            <a:normAutofit fontScale="92500" lnSpcReduction="20000"/>
          </a:bodyPr>
          <a:lstStyle/>
          <a:p>
            <a:pPr marL="0" indent="0">
              <a:buClr>
                <a:srgbClr val="000000"/>
              </a:buClr>
              <a:buNone/>
            </a:pPr>
            <a:r>
              <a:rPr lang="en-GB" sz="2000" dirty="0"/>
              <a:t>LEVY, D., 2014a. </a:t>
            </a:r>
            <a:r>
              <a:rPr lang="en-GB" sz="2000" i="1" dirty="0"/>
              <a:t>Use Case Examples – Effective Samples and Tips </a:t>
            </a:r>
            <a:r>
              <a:rPr lang="en-GB" sz="2000" dirty="0"/>
              <a:t>[Viewed on the 26/03/2018]. Available from:</a:t>
            </a:r>
          </a:p>
          <a:p>
            <a:pPr marL="0" indent="0">
              <a:buClr>
                <a:srgbClr val="000000"/>
              </a:buClr>
              <a:buNone/>
            </a:pPr>
            <a:r>
              <a:rPr lang="en-US" sz="2000" dirty="0">
                <a:hlinkClick r:id="rId5"/>
              </a:rPr>
              <a:t>www.gatherspace.com/static/use_case_example.html</a:t>
            </a:r>
            <a:r>
              <a:rPr lang="en-US" sz="2000" dirty="0"/>
              <a:t> </a:t>
            </a:r>
            <a:endParaRPr lang="en-GB" sz="2000" dirty="0"/>
          </a:p>
          <a:p>
            <a:pPr marL="0" indent="0">
              <a:buClr>
                <a:srgbClr val="000000"/>
              </a:buClr>
              <a:buNone/>
            </a:pPr>
            <a:r>
              <a:rPr lang="en-GB" sz="2000" dirty="0"/>
              <a:t>LEVY, D., 2014b. </a:t>
            </a:r>
            <a:r>
              <a:rPr lang="en-GB" sz="2000" i="1" dirty="0"/>
              <a:t>UML Sample Use-Case Actors </a:t>
            </a:r>
            <a:r>
              <a:rPr lang="en-GB" sz="2000" dirty="0"/>
              <a:t>[Digital Image] [Viewed on the 26/03/2018]. Available from:</a:t>
            </a:r>
          </a:p>
          <a:p>
            <a:pPr marL="0" indent="0">
              <a:buClr>
                <a:srgbClr val="000000"/>
              </a:buClr>
              <a:buNone/>
            </a:pPr>
            <a:r>
              <a:rPr lang="en-US" sz="2000" dirty="0">
                <a:hlinkClick r:id="rId5"/>
              </a:rPr>
              <a:t>www.gatherspace.com/static/use_case_example.html</a:t>
            </a:r>
            <a:r>
              <a:rPr lang="en-US" sz="2000" dirty="0"/>
              <a:t> (use-case-example-ebay1[1].gif)</a:t>
            </a:r>
          </a:p>
          <a:p>
            <a:pPr marL="0" indent="0">
              <a:buClr>
                <a:srgbClr val="000000"/>
              </a:buClr>
              <a:buNone/>
            </a:pPr>
            <a:r>
              <a:rPr lang="en-GB" sz="2000" dirty="0"/>
              <a:t>LEVY, D., 2014c. </a:t>
            </a:r>
            <a:r>
              <a:rPr lang="en-GB" sz="2000" i="1" dirty="0"/>
              <a:t>Sample Use-Case Diagram </a:t>
            </a:r>
            <a:r>
              <a:rPr lang="en-GB" sz="2000" dirty="0"/>
              <a:t>[Digital Image] [Viewed on the 26/03/2018]. Available from:</a:t>
            </a:r>
          </a:p>
          <a:p>
            <a:pPr marL="0" indent="0">
              <a:buClr>
                <a:srgbClr val="000000"/>
              </a:buClr>
              <a:buNone/>
            </a:pPr>
            <a:r>
              <a:rPr lang="en-US" sz="2000" dirty="0">
                <a:hlinkClick r:id="rId5"/>
              </a:rPr>
              <a:t>www.gatherspace.com/static/use_case_example.html</a:t>
            </a:r>
            <a:r>
              <a:rPr lang="en-US" sz="2000" dirty="0"/>
              <a:t> (use-case-example-ebay3[1].gif)</a:t>
            </a:r>
            <a:endParaRPr lang="en-GB" sz="2000" dirty="0"/>
          </a:p>
          <a:p>
            <a:pPr marL="0" indent="0">
              <a:buClr>
                <a:srgbClr val="000000"/>
              </a:buClr>
              <a:buNone/>
            </a:pPr>
            <a:r>
              <a:rPr lang="en-GB" sz="2000" dirty="0"/>
              <a:t>LEVY, D., 2014d. </a:t>
            </a:r>
            <a:r>
              <a:rPr lang="en-GB" sz="2000" i="1" dirty="0"/>
              <a:t>Sample Use-Case Index Grid </a:t>
            </a:r>
            <a:r>
              <a:rPr lang="en-GB" sz="2000" dirty="0"/>
              <a:t>[Digital Image] [Viewed on the 26/03/2018]. Available from:</a:t>
            </a:r>
          </a:p>
          <a:p>
            <a:pPr marL="0" indent="0">
              <a:buClr>
                <a:srgbClr val="000000"/>
              </a:buClr>
              <a:buNone/>
            </a:pPr>
            <a:r>
              <a:rPr lang="en-US" sz="2000" dirty="0">
                <a:hlinkClick r:id="rId5"/>
              </a:rPr>
              <a:t>www.gatherspace.com/static/use_case_example.html</a:t>
            </a:r>
            <a:r>
              <a:rPr lang="en-US" sz="2000" dirty="0"/>
              <a:t> (use-case-example-ebay5[1].gif)</a:t>
            </a:r>
            <a:endParaRPr lang="en-GB" sz="2000" dirty="0"/>
          </a:p>
          <a:p>
            <a:pPr marL="0" indent="0">
              <a:buClr>
                <a:srgbClr val="000000"/>
              </a:buClr>
              <a:buNone/>
            </a:pPr>
            <a:r>
              <a:rPr lang="en-US" sz="2000" dirty="0"/>
              <a:t>FIRESMITH, D., G., 2004, </a:t>
            </a:r>
            <a:r>
              <a:rPr lang="en-US" sz="2000" i="1" dirty="0"/>
              <a:t>Use Cases: the Pros and Cons</a:t>
            </a:r>
            <a:r>
              <a:rPr lang="en-US" sz="2000" dirty="0"/>
              <a:t> [Viewed on the 26/03/2018]. Available from: </a:t>
            </a:r>
            <a:r>
              <a:rPr lang="en-US" sz="2000" dirty="0">
                <a:hlinkClick r:id="rId6"/>
              </a:rPr>
              <a:t>https://www.cs.hmc.edu/~mike/courses/mike121/readings/reqsModeling/firesmith.htm</a:t>
            </a:r>
            <a:r>
              <a:rPr lang="en-US" sz="2000" dirty="0"/>
              <a:t>  </a:t>
            </a:r>
            <a:endParaRPr lang="en-GB" sz="2000" dirty="0"/>
          </a:p>
          <a:p>
            <a:pPr marL="0" indent="0">
              <a:buClr>
                <a:srgbClr val="000000"/>
              </a:buClr>
              <a:buNone/>
            </a:pPr>
            <a:endParaRPr lang="en-GB" sz="2800" dirty="0"/>
          </a:p>
        </p:txBody>
      </p:sp>
      <p:pic>
        <p:nvPicPr>
          <p:cNvPr id="4" name="Audio 3">
            <a:hlinkClick r:id="" action="ppaction://media"/>
            <a:extLst>
              <a:ext uri="{FF2B5EF4-FFF2-40B4-BE49-F238E27FC236}">
                <a16:creationId xmlns:a16="http://schemas.microsoft.com/office/drawing/2014/main" id="{2BD5DC6F-D8D2-42DB-A838-431677F2B4E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788953656"/>
      </p:ext>
    </p:extLst>
  </p:cSld>
  <p:clrMapOvr>
    <a:masterClrMapping/>
  </p:clrMapOvr>
  <mc:AlternateContent xmlns:mc="http://schemas.openxmlformats.org/markup-compatibility/2006">
    <mc:Choice xmlns:p14="http://schemas.microsoft.com/office/powerpoint/2010/main" Requires="p14">
      <p:transition spd="slow" p14:dur="2000" advTm="17160"/>
    </mc:Choice>
    <mc:Fallback>
      <p:transition spd="slow" advTm="171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226</TotalTime>
  <Words>968</Words>
  <Application>Microsoft Office PowerPoint</Application>
  <PresentationFormat>Widescreen</PresentationFormat>
  <Paragraphs>112</Paragraphs>
  <Slides>6</Slides>
  <Notes>6</Notes>
  <HiddenSlides>0</HiddenSlides>
  <MMClips>6</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Calibri</vt:lpstr>
      <vt:lpstr>Century Gothic</vt:lpstr>
      <vt:lpstr>Times New Roman</vt:lpstr>
      <vt:lpstr>Wingdings</vt:lpstr>
      <vt:lpstr>Wingdings 3</vt:lpstr>
      <vt:lpstr>Wisp</vt:lpstr>
      <vt:lpstr>Use Cases</vt:lpstr>
      <vt:lpstr>What are Use Cases?</vt:lpstr>
      <vt:lpstr>Example Usage (Text Form)</vt:lpstr>
      <vt:lpstr>Example Usage (UML Diagram)</vt:lpstr>
      <vt:lpstr>Advantages and Disadvantages of Use Case Modelling</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moran</dc:creator>
  <cp:lastModifiedBy>james moran</cp:lastModifiedBy>
  <cp:revision>23</cp:revision>
  <dcterms:created xsi:type="dcterms:W3CDTF">2018-03-26T13:22:34Z</dcterms:created>
  <dcterms:modified xsi:type="dcterms:W3CDTF">2018-03-26T19:33:05Z</dcterms:modified>
</cp:coreProperties>
</file>